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4" r:id="rId2"/>
    <p:sldId id="373" r:id="rId3"/>
    <p:sldId id="371" r:id="rId4"/>
    <p:sldId id="365" r:id="rId5"/>
    <p:sldId id="381" r:id="rId6"/>
    <p:sldId id="370" r:id="rId7"/>
    <p:sldId id="343" r:id="rId8"/>
    <p:sldId id="342" r:id="rId9"/>
    <p:sldId id="345" r:id="rId10"/>
    <p:sldId id="346" r:id="rId11"/>
    <p:sldId id="369" r:id="rId12"/>
    <p:sldId id="379" r:id="rId13"/>
    <p:sldId id="296" r:id="rId14"/>
    <p:sldId id="366" r:id="rId15"/>
    <p:sldId id="3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79112A"/>
    <a:srgbClr val="7ED4A1"/>
    <a:srgbClr val="66CCFF"/>
    <a:srgbClr val="7EBDF6"/>
    <a:srgbClr val="A50021"/>
    <a:srgbClr val="6699FF"/>
    <a:srgbClr val="73D38C"/>
    <a:srgbClr val="FDE9F1"/>
    <a:srgbClr val="79D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37" autoAdjust="0"/>
    <p:restoredTop sz="94136" autoAdjust="0"/>
  </p:normalViewPr>
  <p:slideViewPr>
    <p:cSldViewPr>
      <p:cViewPr varScale="1">
        <p:scale>
          <a:sx n="49" d="100"/>
          <a:sy n="49" d="100"/>
        </p:scale>
        <p:origin x="-129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8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117101416592225E-2"/>
          <c:y val="7.6033458273775861E-2"/>
          <c:w val="0.98488289858340783"/>
          <c:h val="0.9239665417262215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FF99CC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Лист1!$A$1:$I$1</c:f>
              <c:numCache>
                <c:formatCode>General</c:formatCode>
                <c:ptCount val="9"/>
                <c:pt idx="0">
                  <c:v>4</c:v>
                </c:pt>
                <c:pt idx="1">
                  <c:v>4.5</c:v>
                </c:pt>
                <c:pt idx="2">
                  <c:v>4</c:v>
                </c:pt>
                <c:pt idx="3">
                  <c:v>4.3</c:v>
                </c:pt>
                <c:pt idx="4">
                  <c:v>4</c:v>
                </c:pt>
                <c:pt idx="5">
                  <c:v>3.2</c:v>
                </c:pt>
                <c:pt idx="6">
                  <c:v>3.8</c:v>
                </c:pt>
                <c:pt idx="7">
                  <c:v>3.5</c:v>
                </c:pt>
                <c:pt idx="8">
                  <c:v>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Лист1!$A$1:$C$1</c:f>
              <c:numCache>
                <c:formatCode>0%</c:formatCode>
                <c:ptCount val="3"/>
                <c:pt idx="0">
                  <c:v>0.85000000000000064</c:v>
                </c:pt>
                <c:pt idx="1">
                  <c:v>0.15000000000000024</c:v>
                </c:pt>
                <c:pt idx="2">
                  <c:v>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4834370255157174E-2"/>
          <c:y val="0.11493392626044553"/>
          <c:w val="0.84560511794985882"/>
          <c:h val="0.80349931088737891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Лист1!$F$1:$H$1</c:f>
              <c:numCache>
                <c:formatCode>0%</c:formatCode>
                <c:ptCount val="3"/>
                <c:pt idx="0">
                  <c:v>0.75000000000000311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spPr>
    <a:noFill/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A4BC-1FC6-47EC-B6A5-A251128A66D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4F3A-95AF-4A1A-BEAD-197209B90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Приложение 2 ссылка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8BCC-D64A-4C5D-ACF2-837E62AC58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</a:t>
            </a:r>
            <a:r>
              <a:rPr lang="ru-RU" baseline="0" dirty="0" smtClean="0"/>
              <a:t> к 3му приложению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8BCC-D64A-4C5D-ACF2-837E62AC58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E1CC77-B947-45B8-A63C-B2ABA4CCB139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F71A5A0-DAD6-4661-8D79-CFB6166B556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1C56-2B4A-44E0-BEB7-77B9FB0DF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CF00-3BD6-45D0-A5F2-27C380BCF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AAC5482-E4FB-4BE6-9714-3D4B7B938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EF61-64BE-4D70-B391-3008E34D2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6B4FE-C9EB-4C55-B6A3-C8298B314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CCBFF-2CD2-461D-8147-3B950DB80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6D38-F15B-4EE3-B45F-E31E777F3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25C83-F8C3-4F99-B1BE-DFD1F2B65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80A8-C8FA-4A2F-A39A-7F010F13E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102E-5F40-423B-985B-826659BC6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98B1-8635-4BA6-9CD7-CE3CDFFC8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59" name="Image" r:id="rId15" imgW="13003175" imgH="1612698" progId="">
              <p:embed/>
            </p:oleObj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EE265D-4F47-4329-B2A7-51DB95F490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8;&#1045;&#1061;&#1053;&#1054;&#1051;&#1054;&#1043;&#1048;&#1063;&#1045;&#1057;&#1050;&#1040;&#1071;%20&#1050;&#1040;&#1056;&#1058;&#1040;.%20&#1055;&#1054;&#1047;&#1053;&#1040;&#1042;&#1040;&#1058;&#1045;&#1051;&#1068;&#1053;&#1067;&#1045;%20&#1059;&#1059;&#1044;%20-%20&#1082;&#1086;&#1087;&#1080;&#1103;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3;&#1072;&#1085;%20&#1089;&#1072;&#1084;&#1086;&#1088;&#1072;&#1079;&#1074;&#1080;&#1090;&#1080;&#1103;.do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51;&#1054;&#1046;&#1045;&#1053;&#1048;&#1045;%20&#1054;&#1050;&#1054;-&#1053;&#1040;&#1064;&#1045;-0.04.2015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54;&#1050;&#1040;&#1047;&#1040;&#1058;&#1045;&#1051;&#1048;%20&#1042;&#1057;&#1054;&#1050;&#1054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071678"/>
            <a:ext cx="6143668" cy="242889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532476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532476"/>
                </a:solidFill>
                <a:latin typeface="Times New Roman" pitchFamily="18" charset="0"/>
                <a:cs typeface="Times New Roman" pitchFamily="18" charset="0"/>
              </a:rPr>
              <a:t>системы оценки качества образования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532476"/>
                </a:solidFill>
                <a:latin typeface="Times New Roman" pitchFamily="18" charset="0"/>
                <a:cs typeface="Times New Roman" pitchFamily="18" charset="0"/>
              </a:rPr>
              <a:t>МОУ «Гимназия иностранных языков» г.Ухты</a:t>
            </a:r>
            <a:endParaRPr lang="en-US" sz="2400" b="1" dirty="0" smtClean="0">
              <a:solidFill>
                <a:srgbClr val="5324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453582" cy="159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Республиканская научно-практическая конференция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«Реализация ФГОС как механизм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инновационного развития образовательной организации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и профессионального развития педагога»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4143372" y="5000636"/>
            <a:ext cx="5000628" cy="74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Исакова Н.А., 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НМР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«Гимназия иностранных языков» г.Ухты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5786454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208" y="0"/>
            <a:ext cx="7869560" cy="10527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готовности педагогов к реализации ФГОС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32249"/>
            <a:ext cx="8229600" cy="89269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Теоретический 		Практичес</a:t>
            </a:r>
            <a:r>
              <a:rPr lang="ru-RU" sz="2800" dirty="0" smtClean="0">
                <a:latin typeface="Georgia" pitchFamily="18" charset="0"/>
              </a:rPr>
              <a:t>кий</a:t>
            </a: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5287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537321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b="1" dirty="0" smtClean="0">
                <a:latin typeface="Georgia" pitchFamily="18" charset="0"/>
              </a:rPr>
              <a:t>Полностью</a:t>
            </a:r>
          </a:p>
          <a:p>
            <a:pPr marL="342900" indent="-342900"/>
            <a:r>
              <a:rPr lang="ru-RU" sz="1600" b="1" dirty="0" smtClean="0">
                <a:latin typeface="Georgia" pitchFamily="18" charset="0"/>
              </a:rPr>
              <a:t>Частично</a:t>
            </a:r>
          </a:p>
          <a:p>
            <a:pPr marL="342900" indent="-342900"/>
            <a:r>
              <a:rPr lang="ru-RU" sz="1600" b="1" dirty="0" smtClean="0">
                <a:latin typeface="Georgia" pitchFamily="18" charset="0"/>
              </a:rPr>
              <a:t>Не готов</a:t>
            </a:r>
            <a:endParaRPr lang="ru-RU" sz="1600" b="1" dirty="0">
              <a:latin typeface="Georgi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95936" y="5445224"/>
            <a:ext cx="144000" cy="648056"/>
            <a:chOff x="3995936" y="5517232"/>
            <a:chExt cx="144000" cy="6480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95936" y="5517232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95936" y="5756640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95936" y="6021288"/>
              <a:ext cx="144000" cy="144000"/>
            </a:xfrm>
            <a:prstGeom prst="rect">
              <a:avLst/>
            </a:prstGeom>
            <a:solidFill>
              <a:srgbClr val="FF99CC"/>
            </a:solidFill>
            <a:ln w="31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Диаграмма 9"/>
          <p:cNvGraphicFramePr/>
          <p:nvPr/>
        </p:nvGraphicFramePr>
        <p:xfrm>
          <a:off x="611560" y="2636912"/>
          <a:ext cx="44999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72000" y="2420888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8136904" cy="107152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2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рта оценки эффективности  урока, реализующего </a:t>
            </a:r>
            <a:br>
              <a:rPr lang="ru-RU" sz="22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 - деятельностный подход и формирование УУД</a:t>
            </a:r>
            <a:r>
              <a:rPr lang="ru-RU" sz="27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idx="1"/>
          </p:nvPr>
        </p:nvGraphicFramePr>
        <p:xfrm>
          <a:off x="179514" y="1916832"/>
          <a:ext cx="8714801" cy="429237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9349"/>
                <a:gridCol w="1629609"/>
                <a:gridCol w="2209127"/>
                <a:gridCol w="682786"/>
                <a:gridCol w="682786"/>
                <a:gridCol w="682786"/>
                <a:gridCol w="682786"/>
                <a:gridCol w="682786"/>
                <a:gridCol w="682786"/>
              </a:tblGrid>
              <a:tr h="42560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Ход урока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Деятельность учителя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Деятельность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Познавательная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87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Осуществляемые действия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реализованы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сформированы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 способы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деятельности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0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itchFamily="18" charset="0"/>
                        </a:rPr>
                        <a:t>уровни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Georgia" pitchFamily="18" charset="0"/>
                        </a:rPr>
                        <a:t>3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018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0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FFEBFA">
                            <a:alpha val="0"/>
                          </a:srgb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564805" cy="171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630932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  <a:hlinkClick r:id="rId4" action="ppaction://hlinkfile"/>
              </a:rPr>
              <a:t>Технологическая карта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 урока, реализующего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2400" dirty="0">
              <a:solidFill>
                <a:srgbClr val="80008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858312" cy="527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903"/>
                <a:gridCol w="1845495"/>
                <a:gridCol w="1660914"/>
              </a:tblGrid>
              <a:tr h="43084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2012-13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2014-15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ЦЕЛЕПОЛАГАНИЕ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МОТИВАЦИЯ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 CОДЕРЖАНИЕ УЧЕБНОГО МАТЕРИАЛА (СУМ) И СОДЕРЖАНИЕ ОБРАЗОВАНИЯ (СО)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ФОРМЫ ОРГАНИЗАЦИИ ПОЗНАВАТЕЛЬНОЙ ДЕЯТЕЛЬНОСТИ (ФОПД)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МЕТОДЫ ОБУЧЕНИЯ (МО)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РЕФЛЕКСИЯ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эффективности уроков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хороший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оптимальный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-1"/>
            <a:ext cx="1285852" cy="1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827584" y="5373216"/>
            <a:ext cx="8001056" cy="1071571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Индивидуальная траектория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развития профкомпетентности педагога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 условиях реализации ФГОС</a:t>
            </a:r>
          </a:p>
          <a:p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1285853" cy="140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"/>
          <p:cNvSpPr>
            <a:spLocks/>
          </p:cNvSpPr>
          <p:nvPr/>
        </p:nvSpPr>
        <p:spPr bwMode="gray">
          <a:xfrm>
            <a:off x="611560" y="2348880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Группа 95"/>
          <p:cNvGrpSpPr/>
          <p:nvPr/>
        </p:nvGrpSpPr>
        <p:grpSpPr>
          <a:xfrm>
            <a:off x="248940" y="4941168"/>
            <a:ext cx="2378844" cy="369332"/>
            <a:chOff x="248940" y="5085184"/>
            <a:chExt cx="2378844" cy="369332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251520" y="5085184"/>
              <a:ext cx="2340000" cy="360000"/>
              <a:chOff x="406" y="980"/>
              <a:chExt cx="2330" cy="294"/>
            </a:xfrm>
            <a:solidFill>
              <a:schemeClr val="accent5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7" name="AutoShape 36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AutoShape 37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AutoShape 38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8"/>
            <p:cNvSpPr txBox="1">
              <a:spLocks noChangeArrowheads="1"/>
            </p:cNvSpPr>
            <p:nvPr/>
          </p:nvSpPr>
          <p:spPr bwMode="white">
            <a:xfrm>
              <a:off x="248940" y="5085184"/>
              <a:ext cx="237884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Осведомленность</a:t>
              </a:r>
              <a:endParaRPr lang="en-US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4" name="Группа 96"/>
          <p:cNvGrpSpPr/>
          <p:nvPr/>
        </p:nvGrpSpPr>
        <p:grpSpPr>
          <a:xfrm>
            <a:off x="2483768" y="4117604"/>
            <a:ext cx="1980000" cy="391516"/>
            <a:chOff x="2537297" y="4139788"/>
            <a:chExt cx="1980000" cy="391516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537297" y="4171304"/>
              <a:ext cx="1980000" cy="360000"/>
              <a:chOff x="406" y="980"/>
              <a:chExt cx="2330" cy="294"/>
            </a:xfrm>
            <a:solidFill>
              <a:schemeClr val="accent3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82" name="AutoShape 36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AutoShape 37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38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" name="Text Box 18"/>
            <p:cNvSpPr txBox="1">
              <a:spLocks noChangeArrowheads="1"/>
            </p:cNvSpPr>
            <p:nvPr/>
          </p:nvSpPr>
          <p:spPr bwMode="white">
            <a:xfrm>
              <a:off x="2677756" y="4139788"/>
              <a:ext cx="165876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Грамотность</a:t>
              </a:r>
              <a:endParaRPr lang="en-US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6" name="Группа 97"/>
          <p:cNvGrpSpPr/>
          <p:nvPr/>
        </p:nvGrpSpPr>
        <p:grpSpPr>
          <a:xfrm>
            <a:off x="4572000" y="3284984"/>
            <a:ext cx="2069753" cy="401680"/>
            <a:chOff x="4657648" y="3265528"/>
            <a:chExt cx="2069753" cy="40168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697538" y="3307208"/>
              <a:ext cx="1980000" cy="360000"/>
              <a:chOff x="406" y="980"/>
              <a:chExt cx="2330" cy="294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87" name="AutoShape 36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AutoShape 37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AutoShape 38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0" name="Text Box 18"/>
            <p:cNvSpPr txBox="1">
              <a:spLocks noChangeArrowheads="1"/>
            </p:cNvSpPr>
            <p:nvPr/>
          </p:nvSpPr>
          <p:spPr bwMode="white">
            <a:xfrm>
              <a:off x="4657648" y="3265528"/>
              <a:ext cx="206975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Компетентность</a:t>
              </a:r>
              <a:endParaRPr lang="en-US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grpSp>
        <p:nvGrpSpPr>
          <p:cNvPr id="8" name="Группа 98"/>
          <p:cNvGrpSpPr/>
          <p:nvPr/>
        </p:nvGrpSpPr>
        <p:grpSpPr>
          <a:xfrm>
            <a:off x="6804248" y="2451692"/>
            <a:ext cx="1980000" cy="401244"/>
            <a:chOff x="7001793" y="2617892"/>
            <a:chExt cx="1980000" cy="401244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7001793" y="2659136"/>
              <a:ext cx="1980000" cy="360000"/>
              <a:chOff x="406" y="980"/>
              <a:chExt cx="2330" cy="294"/>
            </a:xfr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92" name="AutoShape 36"/>
              <p:cNvSpPr>
                <a:spLocks noChangeArrowheads="1"/>
              </p:cNvSpPr>
              <p:nvPr/>
            </p:nvSpPr>
            <p:spPr bwMode="gray">
              <a:xfrm>
                <a:off x="406" y="980"/>
                <a:ext cx="2330" cy="294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AutoShape 37"/>
              <p:cNvSpPr>
                <a:spLocks noChangeArrowheads="1"/>
              </p:cNvSpPr>
              <p:nvPr/>
            </p:nvSpPr>
            <p:spPr bwMode="gray">
              <a:xfrm flipH="1">
                <a:off x="2620" y="1005"/>
                <a:ext cx="104" cy="246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gray">
              <a:xfrm>
                <a:off x="420" y="1006"/>
                <a:ext cx="104" cy="242"/>
              </a:xfrm>
              <a:prstGeom prst="moon">
                <a:avLst>
                  <a:gd name="adj" fmla="val 22032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5" name="Text Box 18"/>
            <p:cNvSpPr txBox="1">
              <a:spLocks noChangeArrowheads="1"/>
            </p:cNvSpPr>
            <p:nvPr/>
          </p:nvSpPr>
          <p:spPr bwMode="white">
            <a:xfrm>
              <a:off x="7179832" y="2617892"/>
              <a:ext cx="165876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chemeClr val="tx1">
                      <a:lumMod val="75000"/>
                    </a:schemeClr>
                  </a:solidFill>
                  <a:latin typeface="Georgia" pitchFamily="18" charset="0"/>
                  <a:cs typeface="Arial" charset="0"/>
                </a:rPr>
                <a:t>Мастерство</a:t>
              </a:r>
              <a:endParaRPr lang="en-US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  <a:cs typeface="Arial" charset="0"/>
              </a:endParaRPr>
            </a:p>
          </p:txBody>
        </p:sp>
      </p:grpSp>
      <p:sp>
        <p:nvSpPr>
          <p:cNvPr id="100" name="Freeform 9"/>
          <p:cNvSpPr>
            <a:spLocks noEditPoints="1"/>
          </p:cNvSpPr>
          <p:nvPr/>
        </p:nvSpPr>
        <p:spPr bwMode="invGray">
          <a:xfrm flipH="1">
            <a:off x="3851920" y="2852936"/>
            <a:ext cx="288032" cy="740544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101" name="Freeform 9"/>
          <p:cNvSpPr>
            <a:spLocks noEditPoints="1"/>
          </p:cNvSpPr>
          <p:nvPr/>
        </p:nvSpPr>
        <p:spPr bwMode="invGray">
          <a:xfrm flipH="1">
            <a:off x="3275856" y="2420888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102" name="Freeform 14"/>
          <p:cNvSpPr>
            <a:spLocks/>
          </p:cNvSpPr>
          <p:nvPr/>
        </p:nvSpPr>
        <p:spPr bwMode="invGray">
          <a:xfrm flipH="1">
            <a:off x="5148064" y="1484784"/>
            <a:ext cx="661987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104" name="Freeform 14"/>
          <p:cNvSpPr>
            <a:spLocks/>
          </p:cNvSpPr>
          <p:nvPr/>
        </p:nvSpPr>
        <p:spPr bwMode="invGray">
          <a:xfrm>
            <a:off x="5148064" y="2276872"/>
            <a:ext cx="432048" cy="79655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invGray">
          <a:xfrm>
            <a:off x="1619672" y="2780928"/>
            <a:ext cx="586929" cy="1676648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103" name="Freeform 14"/>
          <p:cNvSpPr>
            <a:spLocks/>
          </p:cNvSpPr>
          <p:nvPr/>
        </p:nvSpPr>
        <p:spPr bwMode="invGray">
          <a:xfrm>
            <a:off x="1115616" y="3068960"/>
            <a:ext cx="661987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invGray">
          <a:xfrm>
            <a:off x="7452320" y="404664"/>
            <a:ext cx="576064" cy="1781324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sp>
        <p:nvSpPr>
          <p:cNvPr id="45" name="Freeform 14"/>
          <p:cNvSpPr>
            <a:spLocks/>
          </p:cNvSpPr>
          <p:nvPr/>
        </p:nvSpPr>
        <p:spPr bwMode="invGray">
          <a:xfrm flipH="1">
            <a:off x="6876256" y="764704"/>
            <a:ext cx="661987" cy="144462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/>
          </a:p>
        </p:txBody>
      </p:sp>
      <p:pic>
        <p:nvPicPr>
          <p:cNvPr id="38" name="Picture 4" descr="http://im2-tub-ru.yandex.net/i?id=572133487-60-72&amp;n=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5429264"/>
            <a:ext cx="544714" cy="6536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 animBg="1"/>
      <p:bldP spid="100" grpId="0" animBg="1"/>
      <p:bldP spid="101" grpId="0" animBg="1"/>
      <p:bldP spid="102" grpId="0" animBg="1"/>
      <p:bldP spid="102" grpId="1" animBg="1"/>
      <p:bldP spid="104" grpId="0" animBg="1"/>
      <p:bldP spid="104" grpId="1" animBg="1"/>
      <p:bldP spid="44" grpId="0" animBg="1"/>
      <p:bldP spid="103" grpId="0" animBg="1"/>
      <p:bldP spid="103" grpId="1" animBg="1"/>
      <p:bldP spid="43" grpId="0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142852"/>
            <a:ext cx="7000903" cy="642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модели ВСОКО гимназии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flipH="1">
            <a:off x="214282" y="1928802"/>
            <a:ext cx="3438525" cy="3429000"/>
            <a:chOff x="1955" y="1224"/>
            <a:chExt cx="1911" cy="1911"/>
          </a:xfrm>
        </p:grpSpPr>
        <p:sp>
          <p:nvSpPr>
            <p:cNvPr id="44142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3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4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5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6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7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48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4052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53"/>
            <a:ext cx="11448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57"/>
          <p:cNvGrpSpPr/>
          <p:nvPr/>
        </p:nvGrpSpPr>
        <p:grpSpPr>
          <a:xfrm>
            <a:off x="1142976" y="1643050"/>
            <a:ext cx="7537445" cy="4646641"/>
            <a:chOff x="1220788" y="1928802"/>
            <a:chExt cx="7537445" cy="4646641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792424" y="1928802"/>
              <a:ext cx="564356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Позитивная динамика личностных результатов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3929058" y="3714752"/>
              <a:ext cx="4829175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Высокие результаты ОГЭ,  </a:t>
              </a:r>
              <a:r>
                <a:rPr lang="ru-RU" b="1" dirty="0">
                  <a:solidFill>
                    <a:srgbClr val="000000"/>
                  </a:solidFill>
                </a:rPr>
                <a:t>ЕГЭ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3929058" y="4643446"/>
              <a:ext cx="4716463" cy="646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Около 75% выпускников заканчивают вузы с красными дипломами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2500298" y="5929330"/>
              <a:ext cx="4829175" cy="646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Высокий уровень удовлетворенности жизнедеятельностью гимназии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976862" flipH="1">
              <a:off x="2369776" y="2095905"/>
              <a:ext cx="323850" cy="311150"/>
              <a:chOff x="1944" y="1111"/>
              <a:chExt cx="204" cy="196"/>
            </a:xfrm>
          </p:grpSpPr>
          <p:pic>
            <p:nvPicPr>
              <p:cNvPr id="44149" name="Picture 1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3" name="Oval 11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162" name="AutoShape 1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63" name="AutoShape 1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64" name="AutoShape 1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65" name="AutoShape 1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158" name="AutoShape 1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59" name="AutoShape 2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60" name="AutoShape 2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61" name="AutoShape 2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154" name="Arc 23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155" name="Picture 2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43" name="Picture 33" descr="worldmap_ani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220788" y="3143248"/>
              <a:ext cx="1609725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 rot="4976862" flipH="1">
              <a:off x="3869974" y="3738977"/>
              <a:ext cx="323850" cy="311150"/>
              <a:chOff x="1944" y="1111"/>
              <a:chExt cx="204" cy="196"/>
            </a:xfrm>
          </p:grpSpPr>
          <p:pic>
            <p:nvPicPr>
              <p:cNvPr id="44125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8" name="Oval 36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0" name="Group 3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138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39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40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41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134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35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36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37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130" name="Arc 48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131" name="Picture 49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 rot="4976862" flipH="1">
              <a:off x="3655660" y="4810547"/>
              <a:ext cx="323850" cy="311150"/>
              <a:chOff x="1944" y="1111"/>
              <a:chExt cx="204" cy="196"/>
            </a:xfrm>
          </p:grpSpPr>
          <p:pic>
            <p:nvPicPr>
              <p:cNvPr id="44108" name="Picture 5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04" name="Oval 52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4" name="Group 5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121" name="AutoShape 5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22" name="AutoShape 5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23" name="AutoShape 5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24" name="AutoShape 5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5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117" name="AutoShape 6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18" name="AutoShape 6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19" name="AutoShape 6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20" name="AutoShape 6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113" name="Arc 64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114" name="Picture 6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 rot="4976862" flipH="1">
              <a:off x="3084134" y="5382043"/>
              <a:ext cx="323851" cy="311153"/>
              <a:chOff x="1944" y="1111"/>
              <a:chExt cx="204" cy="196"/>
            </a:xfrm>
          </p:grpSpPr>
          <p:pic>
            <p:nvPicPr>
              <p:cNvPr id="44091" name="Picture 6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20" name="Oval 68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9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18" name="Group 7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104" name="AutoShape 7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5" name="AutoShape 7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6" name="AutoShape 7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7" name="AutoShape 7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7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100" name="AutoShape 7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1" name="AutoShape 7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2" name="AutoShape 7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103" name="AutoShape 7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096" name="Arc 80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097" name="Picture 81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82"/>
            <p:cNvGrpSpPr>
              <a:grpSpLocks/>
            </p:cNvGrpSpPr>
            <p:nvPr/>
          </p:nvGrpSpPr>
          <p:grpSpPr bwMode="auto">
            <a:xfrm rot="4976862" flipH="1">
              <a:off x="2226900" y="5810681"/>
              <a:ext cx="323850" cy="311150"/>
              <a:chOff x="1944" y="1111"/>
              <a:chExt cx="204" cy="196"/>
            </a:xfrm>
          </p:grpSpPr>
          <p:pic>
            <p:nvPicPr>
              <p:cNvPr id="44074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636" name="Oval 84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1" name="Group 85"/>
              <p:cNvGrpSpPr>
                <a:grpSpLocks/>
              </p:cNvGrpSpPr>
              <p:nvPr/>
            </p:nvGrpSpPr>
            <p:grpSpPr bwMode="auto">
              <a:xfrm rot="1297425" flipV="1">
                <a:off x="1971" y="1258"/>
                <a:ext cx="151" cy="37"/>
                <a:chOff x="2532" y="1051"/>
                <a:chExt cx="893" cy="246"/>
              </a:xfrm>
            </p:grpSpPr>
            <p:grpSp>
              <p:nvGrpSpPr>
                <p:cNvPr id="22" name="Group 8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4087" name="AutoShape 8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88" name="AutoShape 8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89" name="AutoShape 8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90" name="AutoShape 9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9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44083" name="AutoShape 9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84" name="AutoShape 9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85" name="AutoShape 9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86" name="AutoShape 9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079" name="Arc 96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080" name="Picture 97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4976862" flipH="1">
              <a:off x="3869973" y="4310481"/>
              <a:ext cx="323850" cy="311150"/>
              <a:chOff x="1944" y="1111"/>
              <a:chExt cx="204" cy="196"/>
            </a:xfrm>
          </p:grpSpPr>
          <p:pic>
            <p:nvPicPr>
              <p:cNvPr id="44057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Oval 84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5" name="Group 85"/>
              <p:cNvGrpSpPr>
                <a:grpSpLocks/>
              </p:cNvGrpSpPr>
              <p:nvPr/>
            </p:nvGrpSpPr>
            <p:grpSpPr bwMode="auto">
              <a:xfrm rot="1297425" flipV="1">
                <a:off x="1969" y="1253"/>
                <a:ext cx="150" cy="36"/>
                <a:chOff x="2528" y="1060"/>
                <a:chExt cx="894" cy="236"/>
              </a:xfrm>
            </p:grpSpPr>
            <p:grpSp>
              <p:nvGrpSpPr>
                <p:cNvPr id="26" name="Group 86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4070" name="AutoShape 8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71" name="AutoShape 8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72" name="AutoShape 8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73" name="AutoShape 9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9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4066" name="AutoShape 9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67" name="AutoShape 9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68" name="AutoShape 9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069" name="AutoShape 9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4062" name="Arc 96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4063" name="Picture 97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055" name="Прямоугольник 120"/>
            <p:cNvSpPr>
              <a:spLocks noChangeArrowheads="1"/>
            </p:cNvSpPr>
            <p:nvPr/>
          </p:nvSpPr>
          <p:spPr bwMode="auto">
            <a:xfrm>
              <a:off x="4435498" y="4214818"/>
              <a:ext cx="3414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100% поступление в вузы  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221184" y="3000372"/>
              <a:ext cx="3469291" cy="928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100% уровень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обученности</a:t>
              </a:r>
              <a:r>
                <a:rPr lang="ru-RU" b="1" dirty="0" smtClean="0">
                  <a:solidFill>
                    <a:srgbClr val="000000"/>
                  </a:solidFill>
                </a:rPr>
                <a:t>,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65% качество обучения</a:t>
              </a:r>
              <a:endParaRPr lang="en-US" b="1" dirty="0" smtClean="0">
                <a:solidFill>
                  <a:srgbClr val="000000"/>
                </a:solidFill>
              </a:endParaRP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 rot="4976862" flipH="1">
              <a:off x="3655659" y="3096035"/>
              <a:ext cx="323850" cy="311150"/>
              <a:chOff x="1944" y="1111"/>
              <a:chExt cx="204" cy="196"/>
            </a:xfrm>
          </p:grpSpPr>
          <p:pic>
            <p:nvPicPr>
              <p:cNvPr id="124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" name="Oval 36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9" name="Group 37"/>
              <p:cNvGrpSpPr>
                <a:grpSpLocks/>
              </p:cNvGrpSpPr>
              <p:nvPr/>
            </p:nvGrpSpPr>
            <p:grpSpPr bwMode="auto">
              <a:xfrm rot="1297425" flipV="1">
                <a:off x="1969" y="1253"/>
                <a:ext cx="150" cy="36"/>
                <a:chOff x="2528" y="1060"/>
                <a:chExt cx="894" cy="236"/>
              </a:xfrm>
            </p:grpSpPr>
            <p:grpSp>
              <p:nvGrpSpPr>
                <p:cNvPr id="30" name="Group 3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35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8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31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7" name="Arc 48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8" name="Picture 49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166" name="Group 82"/>
            <p:cNvGrpSpPr>
              <a:grpSpLocks/>
            </p:cNvGrpSpPr>
            <p:nvPr/>
          </p:nvGrpSpPr>
          <p:grpSpPr bwMode="auto">
            <a:xfrm rot="4976862" flipH="1">
              <a:off x="3155592" y="2453095"/>
              <a:ext cx="323850" cy="311150"/>
              <a:chOff x="1944" y="1111"/>
              <a:chExt cx="204" cy="196"/>
            </a:xfrm>
          </p:grpSpPr>
          <p:pic>
            <p:nvPicPr>
              <p:cNvPr id="142" name="Picture 8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" name="Oval 84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>
                      <a:alpha val="50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4167" name="Group 85"/>
              <p:cNvGrpSpPr>
                <a:grpSpLocks/>
              </p:cNvGrpSpPr>
              <p:nvPr/>
            </p:nvGrpSpPr>
            <p:grpSpPr bwMode="auto">
              <a:xfrm rot="1297425" flipV="1">
                <a:off x="1964" y="1253"/>
                <a:ext cx="149" cy="36"/>
                <a:chOff x="2526" y="1060"/>
                <a:chExt cx="896" cy="236"/>
              </a:xfrm>
            </p:grpSpPr>
            <p:grpSp>
              <p:nvGrpSpPr>
                <p:cNvPr id="44168" name="Group 86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53" name="AutoShape 8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8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8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" name="AutoShape 9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169" name="Group 9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49" name="AutoShape 9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AutoShape 9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1" name="AutoShape 9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AutoShape 9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5" name="Arc 96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6" name="Picture 97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7" name="Прямоугольник 120"/>
            <p:cNvSpPr>
              <a:spLocks noChangeArrowheads="1"/>
            </p:cNvSpPr>
            <p:nvPr/>
          </p:nvSpPr>
          <p:spPr bwMode="auto">
            <a:xfrm>
              <a:off x="3649680" y="5357826"/>
              <a:ext cx="391953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Высокая степень сплоченности 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ученических коллективов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95" name="Rectangle 4"/>
          <p:cNvSpPr>
            <a:spLocks noChangeArrowheads="1"/>
          </p:cNvSpPr>
          <p:nvPr/>
        </p:nvSpPr>
        <p:spPr bwMode="auto">
          <a:xfrm>
            <a:off x="3500437" y="1925631"/>
            <a:ext cx="56435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Оптимальный уровень достижения метапредметных результатов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857892"/>
            <a:ext cx="8569325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Добро пожаловать!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F:\Ф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8786874" cy="5037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219200" y="1890713"/>
            <a:ext cx="6653213" cy="1144587"/>
            <a:chOff x="1219200" y="1890713"/>
            <a:chExt cx="6653213" cy="1144587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gray">
            <a:xfrm>
              <a:off x="1219200" y="1890713"/>
              <a:ext cx="6653213" cy="1144587"/>
            </a:xfrm>
            <a:prstGeom prst="roundRect">
              <a:avLst>
                <a:gd name="adj" fmla="val 1192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5" name="Picture 9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276350" y="1933575"/>
              <a:ext cx="674688" cy="574675"/>
            </a:xfrm>
            <a:prstGeom prst="rect">
              <a:avLst/>
            </a:prstGeom>
            <a:noFill/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gray">
            <a:xfrm>
              <a:off x="1619672" y="1916832"/>
              <a:ext cx="6019800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-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совокупность свойств образования, обуславливающих их способность удовлетворять определенные потребности гражданина, общества. государства в соответствии с назначением этого образования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22375" y="3481388"/>
            <a:ext cx="6653213" cy="1019175"/>
            <a:chOff x="1222375" y="3481388"/>
            <a:chExt cx="6653213" cy="1019175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gray">
            <a:xfrm>
              <a:off x="1222375" y="3481388"/>
              <a:ext cx="6653213" cy="1019175"/>
            </a:xfrm>
            <a:prstGeom prst="roundRect">
              <a:avLst>
                <a:gd name="adj" fmla="val 1192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6" name="Picture 10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273175" y="3527425"/>
              <a:ext cx="676275" cy="573088"/>
            </a:xfrm>
            <a:prstGeom prst="rect">
              <a:avLst/>
            </a:prstGeom>
            <a:noFill/>
          </p:spPr>
        </p:pic>
        <p:sp>
          <p:nvSpPr>
            <p:cNvPr id="14352" name="Text Box 16"/>
            <p:cNvSpPr txBox="1">
              <a:spLocks noChangeArrowheads="1"/>
            </p:cNvSpPr>
            <p:nvPr/>
          </p:nvSpPr>
          <p:spPr bwMode="gray">
            <a:xfrm>
              <a:off x="1619672" y="3573016"/>
              <a:ext cx="60198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-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способность образовательного продукта или услуги соответствовать предъявляемым нормам государственного стандарта или социального заказа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30313" y="4797151"/>
            <a:ext cx="6725211" cy="1368153"/>
            <a:chOff x="1230313" y="4997450"/>
            <a:chExt cx="6653212" cy="1031875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gray">
            <a:xfrm>
              <a:off x="1230313" y="4997450"/>
              <a:ext cx="6653212" cy="1031875"/>
            </a:xfrm>
            <a:prstGeom prst="roundRect">
              <a:avLst>
                <a:gd name="adj" fmla="val 11921"/>
              </a:avLst>
            </a:prstGeom>
            <a:solidFill>
              <a:srgbClr val="7ED4A1"/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7" name="Picture 11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277938" y="5038725"/>
              <a:ext cx="674687" cy="573088"/>
            </a:xfrm>
            <a:prstGeom prst="rect">
              <a:avLst/>
            </a:prstGeom>
            <a:noFill/>
          </p:spPr>
        </p:pic>
        <p:sp>
          <p:nvSpPr>
            <p:cNvPr id="14353" name="Text Box 17"/>
            <p:cNvSpPr txBox="1">
              <a:spLocks noChangeArrowheads="1"/>
            </p:cNvSpPr>
            <p:nvPr/>
          </p:nvSpPr>
          <p:spPr bwMode="gray">
            <a:xfrm>
              <a:off x="1473029" y="5051760"/>
              <a:ext cx="6408712" cy="8124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-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интегральная характеристика ОП и его результатов, выражающая меру их соответствия представлениям в обществе, каким должен быть этот процесс и каким целям должен служить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214414" cy="133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28600"/>
            <a:ext cx="8229600" cy="563563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управления качеством образования  в гимназии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772816"/>
            <a:ext cx="5735637" cy="124581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1880" y="1707431"/>
            <a:ext cx="8610600" cy="4260155"/>
            <a:chOff x="0" y="1519238"/>
            <a:chExt cx="8610600" cy="4260155"/>
          </a:xfrm>
        </p:grpSpPr>
        <p:grpSp>
          <p:nvGrpSpPr>
            <p:cNvPr id="2" name="Группа 29"/>
            <p:cNvGrpSpPr/>
            <p:nvPr/>
          </p:nvGrpSpPr>
          <p:grpSpPr>
            <a:xfrm>
              <a:off x="0" y="1844824"/>
              <a:ext cx="2492375" cy="3605213"/>
              <a:chOff x="242888" y="1876425"/>
              <a:chExt cx="2492375" cy="3605213"/>
            </a:xfrm>
          </p:grpSpPr>
          <p:grpSp>
            <p:nvGrpSpPr>
              <p:cNvPr id="3" name="Group 3"/>
              <p:cNvGrpSpPr>
                <a:grpSpLocks/>
              </p:cNvGrpSpPr>
              <p:nvPr/>
            </p:nvGrpSpPr>
            <p:grpSpPr bwMode="auto">
              <a:xfrm>
                <a:off x="822325" y="1876425"/>
                <a:ext cx="1912938" cy="3605213"/>
                <a:chOff x="513" y="998"/>
                <a:chExt cx="1109" cy="2271"/>
              </a:xfrm>
            </p:grpSpPr>
            <p:sp>
              <p:nvSpPr>
                <p:cNvPr id="9220" name="Freeform 4"/>
                <p:cNvSpPr>
                  <a:spLocks/>
                </p:cNvSpPr>
                <p:nvPr/>
              </p:nvSpPr>
              <p:spPr bwMode="gray">
                <a:xfrm flipV="1">
                  <a:off x="683" y="2087"/>
                  <a:ext cx="933" cy="1182"/>
                </a:xfrm>
                <a:custGeom>
                  <a:avLst/>
                  <a:gdLst/>
                  <a:ahLst/>
                  <a:cxnLst>
                    <a:cxn ang="0">
                      <a:pos x="118" y="1044"/>
                    </a:cxn>
                    <a:cxn ang="0">
                      <a:pos x="128" y="340"/>
                    </a:cxn>
                    <a:cxn ang="0">
                      <a:pos x="264" y="210"/>
                    </a:cxn>
                    <a:cxn ang="0">
                      <a:pos x="720" y="202"/>
                    </a:cxn>
                    <a:cxn ang="0">
                      <a:pos x="720" y="320"/>
                    </a:cxn>
                    <a:cxn ang="0">
                      <a:pos x="933" y="153"/>
                    </a:cxn>
                    <a:cxn ang="0">
                      <a:pos x="712" y="0"/>
                    </a:cxn>
                    <a:cxn ang="0">
                      <a:pos x="714" y="92"/>
                    </a:cxn>
                    <a:cxn ang="0">
                      <a:pos x="234" y="94"/>
                    </a:cxn>
                    <a:cxn ang="0">
                      <a:pos x="0" y="298"/>
                    </a:cxn>
                    <a:cxn ang="0">
                      <a:pos x="0" y="1058"/>
                    </a:cxn>
                    <a:cxn ang="0">
                      <a:pos x="118" y="1044"/>
                    </a:cxn>
                  </a:cxnLst>
                  <a:rect l="0" t="0" r="r" b="b"/>
                  <a:pathLst>
                    <a:path w="933" h="1182">
                      <a:moveTo>
                        <a:pt x="118" y="1044"/>
                      </a:moveTo>
                      <a:lnTo>
                        <a:pt x="128" y="340"/>
                      </a:lnTo>
                      <a:cubicBezTo>
                        <a:pt x="134" y="214"/>
                        <a:pt x="182" y="212"/>
                        <a:pt x="264" y="210"/>
                      </a:cubicBezTo>
                      <a:lnTo>
                        <a:pt x="720" y="202"/>
                      </a:lnTo>
                      <a:lnTo>
                        <a:pt x="720" y="320"/>
                      </a:lnTo>
                      <a:lnTo>
                        <a:pt x="933" y="153"/>
                      </a:lnTo>
                      <a:lnTo>
                        <a:pt x="712" y="0"/>
                      </a:lnTo>
                      <a:lnTo>
                        <a:pt x="714" y="92"/>
                      </a:lnTo>
                      <a:cubicBezTo>
                        <a:pt x="714" y="92"/>
                        <a:pt x="406" y="94"/>
                        <a:pt x="234" y="94"/>
                      </a:cubicBezTo>
                      <a:cubicBezTo>
                        <a:pt x="60" y="96"/>
                        <a:pt x="2" y="156"/>
                        <a:pt x="0" y="298"/>
                      </a:cubicBezTo>
                      <a:lnTo>
                        <a:pt x="0" y="1058"/>
                      </a:lnTo>
                      <a:cubicBezTo>
                        <a:pt x="20" y="1182"/>
                        <a:pt x="93" y="1170"/>
                        <a:pt x="118" y="10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1" name="Freeform 5"/>
                <p:cNvSpPr>
                  <a:spLocks/>
                </p:cNvSpPr>
                <p:nvPr/>
              </p:nvSpPr>
              <p:spPr bwMode="gray">
                <a:xfrm rot="-5400000">
                  <a:off x="917" y="1548"/>
                  <a:ext cx="301" cy="1109"/>
                </a:xfrm>
                <a:custGeom>
                  <a:avLst/>
                  <a:gdLst/>
                  <a:ahLst/>
                  <a:cxnLst>
                    <a:cxn ang="0">
                      <a:pos x="37" y="1"/>
                    </a:cxn>
                    <a:cxn ang="0">
                      <a:pos x="45" y="472"/>
                    </a:cxn>
                    <a:cxn ang="0">
                      <a:pos x="0" y="474"/>
                    </a:cxn>
                    <a:cxn ang="0">
                      <a:pos x="72" y="604"/>
                    </a:cxn>
                    <a:cxn ang="0">
                      <a:pos x="142" y="474"/>
                    </a:cxn>
                    <a:cxn ang="0">
                      <a:pos x="100" y="474"/>
                    </a:cxn>
                    <a:cxn ang="0">
                      <a:pos x="99" y="0"/>
                    </a:cxn>
                    <a:cxn ang="0">
                      <a:pos x="37" y="1"/>
                    </a:cxn>
                  </a:cxnLst>
                  <a:rect l="0" t="0" r="r" b="b"/>
                  <a:pathLst>
                    <a:path w="142" h="604">
                      <a:moveTo>
                        <a:pt x="37" y="1"/>
                      </a:moveTo>
                      <a:lnTo>
                        <a:pt x="45" y="472"/>
                      </a:lnTo>
                      <a:lnTo>
                        <a:pt x="0" y="474"/>
                      </a:lnTo>
                      <a:lnTo>
                        <a:pt x="72" y="604"/>
                      </a:lnTo>
                      <a:lnTo>
                        <a:pt x="142" y="474"/>
                      </a:lnTo>
                      <a:lnTo>
                        <a:pt x="100" y="474"/>
                      </a:lnTo>
                      <a:lnTo>
                        <a:pt x="99" y="0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22" name="Freeform 6"/>
                <p:cNvSpPr>
                  <a:spLocks/>
                </p:cNvSpPr>
                <p:nvPr/>
              </p:nvSpPr>
              <p:spPr bwMode="gray">
                <a:xfrm>
                  <a:off x="677" y="998"/>
                  <a:ext cx="933" cy="1182"/>
                </a:xfrm>
                <a:custGeom>
                  <a:avLst/>
                  <a:gdLst/>
                  <a:ahLst/>
                  <a:cxnLst>
                    <a:cxn ang="0">
                      <a:pos x="118" y="1044"/>
                    </a:cxn>
                    <a:cxn ang="0">
                      <a:pos x="128" y="340"/>
                    </a:cxn>
                    <a:cxn ang="0">
                      <a:pos x="264" y="210"/>
                    </a:cxn>
                    <a:cxn ang="0">
                      <a:pos x="720" y="202"/>
                    </a:cxn>
                    <a:cxn ang="0">
                      <a:pos x="720" y="320"/>
                    </a:cxn>
                    <a:cxn ang="0">
                      <a:pos x="933" y="153"/>
                    </a:cxn>
                    <a:cxn ang="0">
                      <a:pos x="712" y="0"/>
                    </a:cxn>
                    <a:cxn ang="0">
                      <a:pos x="714" y="92"/>
                    </a:cxn>
                    <a:cxn ang="0">
                      <a:pos x="234" y="94"/>
                    </a:cxn>
                    <a:cxn ang="0">
                      <a:pos x="0" y="298"/>
                    </a:cxn>
                    <a:cxn ang="0">
                      <a:pos x="0" y="1058"/>
                    </a:cxn>
                    <a:cxn ang="0">
                      <a:pos x="118" y="1044"/>
                    </a:cxn>
                  </a:cxnLst>
                  <a:rect l="0" t="0" r="r" b="b"/>
                  <a:pathLst>
                    <a:path w="933" h="1182">
                      <a:moveTo>
                        <a:pt x="118" y="1044"/>
                      </a:moveTo>
                      <a:lnTo>
                        <a:pt x="128" y="340"/>
                      </a:lnTo>
                      <a:cubicBezTo>
                        <a:pt x="134" y="214"/>
                        <a:pt x="182" y="212"/>
                        <a:pt x="264" y="210"/>
                      </a:cubicBezTo>
                      <a:lnTo>
                        <a:pt x="720" y="202"/>
                      </a:lnTo>
                      <a:lnTo>
                        <a:pt x="720" y="320"/>
                      </a:lnTo>
                      <a:lnTo>
                        <a:pt x="933" y="153"/>
                      </a:lnTo>
                      <a:lnTo>
                        <a:pt x="712" y="0"/>
                      </a:lnTo>
                      <a:lnTo>
                        <a:pt x="714" y="92"/>
                      </a:lnTo>
                      <a:cubicBezTo>
                        <a:pt x="714" y="92"/>
                        <a:pt x="406" y="94"/>
                        <a:pt x="234" y="94"/>
                      </a:cubicBezTo>
                      <a:cubicBezTo>
                        <a:pt x="60" y="96"/>
                        <a:pt x="2" y="156"/>
                        <a:pt x="0" y="298"/>
                      </a:cubicBezTo>
                      <a:lnTo>
                        <a:pt x="0" y="1058"/>
                      </a:lnTo>
                      <a:cubicBezTo>
                        <a:pt x="20" y="1182"/>
                        <a:pt x="93" y="1170"/>
                        <a:pt x="118" y="10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" name="Группа 28"/>
              <p:cNvGrpSpPr/>
              <p:nvPr/>
            </p:nvGrpSpPr>
            <p:grpSpPr>
              <a:xfrm>
                <a:off x="242888" y="2695575"/>
                <a:ext cx="1882775" cy="1879600"/>
                <a:chOff x="242888" y="2695575"/>
                <a:chExt cx="1882775" cy="1879600"/>
              </a:xfrm>
            </p:grpSpPr>
            <p:pic>
              <p:nvPicPr>
                <p:cNvPr id="9235" name="Picture 19" descr="YG_circle0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2888" y="2695575"/>
                  <a:ext cx="1882775" cy="1879600"/>
                </a:xfrm>
                <a:prstGeom prst="rect">
                  <a:avLst/>
                </a:prstGeom>
                <a:noFill/>
              </p:spPr>
            </p:pic>
            <p:sp>
              <p:nvSpPr>
                <p:cNvPr id="9239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422400" y="3388593"/>
                  <a:ext cx="1573212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ru-RU" b="1" dirty="0" smtClean="0"/>
                    <a:t>3 уровня</a:t>
                  </a:r>
                  <a:endParaRPr lang="en-US" b="1" dirty="0"/>
                </a:p>
              </p:txBody>
            </p:sp>
          </p:grpSp>
        </p:grpSp>
        <p:grpSp>
          <p:nvGrpSpPr>
            <p:cNvPr id="5" name="Группа 30"/>
            <p:cNvGrpSpPr/>
            <p:nvPr/>
          </p:nvGrpSpPr>
          <p:grpSpPr>
            <a:xfrm>
              <a:off x="2339752" y="1519238"/>
              <a:ext cx="6270848" cy="1333697"/>
              <a:chOff x="2631130" y="1519239"/>
              <a:chExt cx="5979470" cy="1261690"/>
            </a:xfrm>
          </p:grpSpPr>
          <p:sp>
            <p:nvSpPr>
              <p:cNvPr id="9228" name="AutoShape 12"/>
              <p:cNvSpPr>
                <a:spLocks noChangeArrowheads="1"/>
              </p:cNvSpPr>
              <p:nvPr/>
            </p:nvSpPr>
            <p:spPr bwMode="gray">
              <a:xfrm>
                <a:off x="4268788" y="1981200"/>
                <a:ext cx="376237" cy="344488"/>
              </a:xfrm>
              <a:prstGeom prst="rightArrow">
                <a:avLst>
                  <a:gd name="adj1" fmla="val 50000"/>
                  <a:gd name="adj2" fmla="val 45507"/>
                </a:avLst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9" name="AutoShape 13"/>
              <p:cNvSpPr>
                <a:spLocks noChangeArrowheads="1"/>
              </p:cNvSpPr>
              <p:nvPr/>
            </p:nvSpPr>
            <p:spPr bwMode="gray">
              <a:xfrm>
                <a:off x="2699792" y="1519239"/>
                <a:ext cx="1754733" cy="126169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gray">
              <a:xfrm>
                <a:off x="2889250" y="1584325"/>
                <a:ext cx="811213" cy="64928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8627"/>
                      <a:invGamma/>
                    </a:schemeClr>
                  </a:gs>
                  <a:gs pos="5000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Text Box 20"/>
              <p:cNvSpPr txBox="1">
                <a:spLocks noChangeArrowheads="1"/>
              </p:cNvSpPr>
              <p:nvPr/>
            </p:nvSpPr>
            <p:spPr bwMode="black">
              <a:xfrm>
                <a:off x="4678363" y="1747838"/>
                <a:ext cx="3932237" cy="7861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ru-RU" sz="1600" b="1" dirty="0" smtClean="0">
                    <a:solidFill>
                      <a:srgbClr val="000000"/>
                    </a:solidFill>
                  </a:rPr>
                  <a:t>определение социального заказа, разработка нормативно-правовой базы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Text Box 24"/>
              <p:cNvSpPr txBox="1">
                <a:spLocks noChangeArrowheads="1"/>
              </p:cNvSpPr>
              <p:nvPr/>
            </p:nvSpPr>
            <p:spPr bwMode="white">
              <a:xfrm>
                <a:off x="2631130" y="1691006"/>
                <a:ext cx="1875554" cy="6987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EFFFF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FEFFFF"/>
                    </a:solidFill>
                  </a:rPr>
                  <a:t>стратегический</a:t>
                </a:r>
                <a:endParaRPr lang="en-US" b="1" dirty="0">
                  <a:solidFill>
                    <a:srgbClr val="FEFFFF"/>
                  </a:solidFill>
                </a:endParaRPr>
              </a:p>
            </p:txBody>
          </p:sp>
        </p:grpSp>
        <p:grpSp>
          <p:nvGrpSpPr>
            <p:cNvPr id="6" name="Группа 31"/>
            <p:cNvGrpSpPr/>
            <p:nvPr/>
          </p:nvGrpSpPr>
          <p:grpSpPr>
            <a:xfrm>
              <a:off x="2411760" y="2952775"/>
              <a:ext cx="6131496" cy="1304925"/>
              <a:chOff x="2734692" y="2976836"/>
              <a:chExt cx="6131496" cy="1304925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gray">
              <a:xfrm>
                <a:off x="3408363" y="2976836"/>
                <a:ext cx="5457825" cy="1304925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gray">
              <a:xfrm>
                <a:off x="4287838" y="3476625"/>
                <a:ext cx="376237" cy="344488"/>
              </a:xfrm>
              <a:prstGeom prst="rightArrow">
                <a:avLst>
                  <a:gd name="adj1" fmla="val 50000"/>
                  <a:gd name="adj2" fmla="val 45507"/>
                </a:avLst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gray">
              <a:xfrm>
                <a:off x="2734692" y="3021014"/>
                <a:ext cx="1800200" cy="122413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gray">
              <a:xfrm>
                <a:off x="2892425" y="3086100"/>
                <a:ext cx="811213" cy="64928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5000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Text Box 21"/>
              <p:cNvSpPr txBox="1">
                <a:spLocks noChangeArrowheads="1"/>
              </p:cNvSpPr>
              <p:nvPr/>
            </p:nvSpPr>
            <p:spPr bwMode="black">
              <a:xfrm>
                <a:off x="4901084" y="3243263"/>
                <a:ext cx="3932237" cy="8309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ru-RU" sz="1600" b="1" dirty="0" smtClean="0">
                    <a:solidFill>
                      <a:srgbClr val="000000"/>
                    </a:solidFill>
                  </a:rPr>
                  <a:t>разработка Устава, программы развития, ООП и др. , обеспечение внутреннего контроля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1" name="Text Box 25"/>
              <p:cNvSpPr txBox="1">
                <a:spLocks noChangeArrowheads="1"/>
              </p:cNvSpPr>
              <p:nvPr/>
            </p:nvSpPr>
            <p:spPr bwMode="white">
              <a:xfrm>
                <a:off x="2806700" y="3381053"/>
                <a:ext cx="1673225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EFFFF"/>
                    </a:solidFill>
                  </a:rPr>
                  <a:t> </a:t>
                </a:r>
                <a:r>
                  <a:rPr lang="ru-RU" b="1" dirty="0">
                    <a:solidFill>
                      <a:srgbClr val="FEFFFF"/>
                    </a:solidFill>
                  </a:rPr>
                  <a:t>тактический</a:t>
                </a:r>
                <a:endParaRPr lang="en-US" b="1" dirty="0">
                  <a:solidFill>
                    <a:srgbClr val="FEFFFF"/>
                  </a:solidFill>
                </a:endParaRPr>
              </a:p>
            </p:txBody>
          </p:sp>
        </p:grpSp>
        <p:grpSp>
          <p:nvGrpSpPr>
            <p:cNvPr id="7" name="Группа 32"/>
            <p:cNvGrpSpPr/>
            <p:nvPr/>
          </p:nvGrpSpPr>
          <p:grpSpPr>
            <a:xfrm>
              <a:off x="2411760" y="4392935"/>
              <a:ext cx="6134100" cy="1386458"/>
              <a:chOff x="2735263" y="4427240"/>
              <a:chExt cx="6134100" cy="1386458"/>
            </a:xfrm>
          </p:grpSpPr>
          <p:sp>
            <p:nvSpPr>
              <p:cNvPr id="9225" name="AutoShape 9"/>
              <p:cNvSpPr>
                <a:spLocks noChangeArrowheads="1"/>
              </p:cNvSpPr>
              <p:nvPr/>
            </p:nvSpPr>
            <p:spPr bwMode="ltGray">
              <a:xfrm>
                <a:off x="3446463" y="4499248"/>
                <a:ext cx="5422900" cy="1314450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  <a:alpha val="0"/>
                    </a:schemeClr>
                  </a:gs>
                </a:gsLst>
                <a:lin ang="0" scaled="1"/>
              </a:gradFill>
              <a:ln w="6350" algn="ctr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6" name="AutoShape 10"/>
              <p:cNvSpPr>
                <a:spLocks noChangeArrowheads="1"/>
              </p:cNvSpPr>
              <p:nvPr/>
            </p:nvSpPr>
            <p:spPr bwMode="gray">
              <a:xfrm>
                <a:off x="4260850" y="5018088"/>
                <a:ext cx="376238" cy="347662"/>
              </a:xfrm>
              <a:prstGeom prst="rightArrow">
                <a:avLst>
                  <a:gd name="adj1" fmla="val 50000"/>
                  <a:gd name="adj2" fmla="val 45091"/>
                </a:avLst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3" name="AutoShape 17"/>
              <p:cNvSpPr>
                <a:spLocks noChangeArrowheads="1"/>
              </p:cNvSpPr>
              <p:nvPr/>
            </p:nvSpPr>
            <p:spPr bwMode="gray">
              <a:xfrm>
                <a:off x="2807271" y="4427240"/>
                <a:ext cx="1728192" cy="12961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gray">
              <a:xfrm>
                <a:off x="2873375" y="4598988"/>
                <a:ext cx="811213" cy="64928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5000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Text Box 22"/>
              <p:cNvSpPr txBox="1">
                <a:spLocks noChangeArrowheads="1"/>
              </p:cNvSpPr>
              <p:nvPr/>
            </p:nvSpPr>
            <p:spPr bwMode="black">
              <a:xfrm>
                <a:off x="4857850" y="4824413"/>
                <a:ext cx="3932237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/>
                <a:r>
                  <a:rPr lang="ru-RU" sz="1600" b="1" dirty="0" smtClean="0">
                    <a:solidFill>
                      <a:srgbClr val="000000"/>
                    </a:solidFill>
                  </a:rPr>
                  <a:t>обеспечение включения педагогов в реализацию функции управления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2" name="Text Box 26"/>
              <p:cNvSpPr txBox="1">
                <a:spLocks noChangeArrowheads="1"/>
              </p:cNvSpPr>
              <p:nvPr/>
            </p:nvSpPr>
            <p:spPr bwMode="white">
              <a:xfrm>
                <a:off x="2735263" y="4975473"/>
                <a:ext cx="180020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 smtClean="0">
                    <a:solidFill>
                      <a:srgbClr val="FEFFFF"/>
                    </a:solidFill>
                  </a:rPr>
                  <a:t>оперативный</a:t>
                </a:r>
                <a:endParaRPr lang="en-US" b="1" dirty="0">
                  <a:solidFill>
                    <a:srgbClr val="FEFFFF"/>
                  </a:solidFill>
                </a:endParaRPr>
              </a:p>
            </p:txBody>
          </p:sp>
        </p:grpSp>
      </p:grpSp>
      <p:pic>
        <p:nvPicPr>
          <p:cNvPr id="33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18341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7668344" cy="690545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ВСОКО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МОУ «Гимназия иностранных языков» г.Ухты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1" name="AutoShape 9"/>
          <p:cNvSpPr>
            <a:spLocks noChangeArrowheads="1"/>
          </p:cNvSpPr>
          <p:nvPr/>
        </p:nvSpPr>
        <p:spPr bwMode="ltGray">
          <a:xfrm>
            <a:off x="107504" y="2780928"/>
            <a:ext cx="1224136" cy="2016224"/>
          </a:xfrm>
          <a:prstGeom prst="roundRect">
            <a:avLst>
              <a:gd name="adj" fmla="val 16667"/>
            </a:avLst>
          </a:prstGeom>
          <a:solidFill>
            <a:srgbClr val="FDE9F1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База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ВСОКО</a:t>
            </a:r>
          </a:p>
        </p:txBody>
      </p:sp>
      <p:sp>
        <p:nvSpPr>
          <p:cNvPr id="30753" name="AutoShape 21"/>
          <p:cNvSpPr>
            <a:spLocks noChangeArrowheads="1"/>
          </p:cNvSpPr>
          <p:nvPr/>
        </p:nvSpPr>
        <p:spPr bwMode="gray">
          <a:xfrm>
            <a:off x="1043608" y="836712"/>
            <a:ext cx="6713462" cy="720080"/>
          </a:xfrm>
          <a:prstGeom prst="roundRect">
            <a:avLst>
              <a:gd name="adj" fmla="val 16667"/>
            </a:avLst>
          </a:prstGeom>
          <a:solidFill>
            <a:srgbClr val="FDE9F1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9112A"/>
                </a:solidFill>
              </a:rPr>
              <a:t>Аспекты качества образования</a:t>
            </a:r>
            <a:r>
              <a:rPr lang="ru-RU" sz="1600" dirty="0" smtClean="0">
                <a:solidFill>
                  <a:srgbClr val="79112A"/>
                </a:solidFill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rgbClr val="532476"/>
                </a:solidFill>
              </a:rPr>
              <a:t>качество результатов, качество </a:t>
            </a:r>
            <a:r>
              <a:rPr lang="ru-RU" sz="1600" b="1" dirty="0">
                <a:solidFill>
                  <a:srgbClr val="532476"/>
                </a:solidFill>
              </a:rPr>
              <a:t>процессов</a:t>
            </a:r>
            <a:r>
              <a:rPr lang="ru-RU" sz="1600" b="1" dirty="0" smtClean="0">
                <a:solidFill>
                  <a:srgbClr val="532476"/>
                </a:solidFill>
              </a:rPr>
              <a:t>, качество условий</a:t>
            </a:r>
            <a:endParaRPr lang="ru-RU" sz="1600" b="1" dirty="0">
              <a:solidFill>
                <a:srgbClr val="532476"/>
              </a:solidFill>
            </a:endParaRPr>
          </a:p>
        </p:txBody>
      </p:sp>
      <p:pic>
        <p:nvPicPr>
          <p:cNvPr id="45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100" y="-1"/>
            <a:ext cx="1289899" cy="14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29"/>
          <p:cNvSpPr txBox="1">
            <a:spLocks noChangeArrowheads="1"/>
          </p:cNvSpPr>
          <p:nvPr/>
        </p:nvSpPr>
        <p:spPr bwMode="black">
          <a:xfrm>
            <a:off x="2302514" y="1650286"/>
            <a:ext cx="4285710" cy="338554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Организационные структуры ВСОКО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547664" y="3068960"/>
            <a:ext cx="5976664" cy="936104"/>
            <a:chOff x="1547664" y="2852936"/>
            <a:chExt cx="5976664" cy="936104"/>
          </a:xfrm>
          <a:solidFill>
            <a:schemeClr val="accent5"/>
          </a:solidFill>
        </p:grpSpPr>
        <p:sp>
          <p:nvSpPr>
            <p:cNvPr id="39" name="Блок-схема: альтернативный процесс 38"/>
            <p:cNvSpPr/>
            <p:nvPr/>
          </p:nvSpPr>
          <p:spPr>
            <a:xfrm>
              <a:off x="1547664" y="2852936"/>
              <a:ext cx="5976664" cy="936104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55" name="AutoShape 18"/>
            <p:cNvSpPr>
              <a:spLocks noChangeArrowheads="1"/>
            </p:cNvSpPr>
            <p:nvPr/>
          </p:nvSpPr>
          <p:spPr bwMode="gray">
            <a:xfrm>
              <a:off x="1691680" y="2924944"/>
              <a:ext cx="1656184" cy="7920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Заместители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директора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по НМР, УР, ВР…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AutoShape 18"/>
            <p:cNvSpPr>
              <a:spLocks noChangeArrowheads="1"/>
            </p:cNvSpPr>
            <p:nvPr/>
          </p:nvSpPr>
          <p:spPr bwMode="gray">
            <a:xfrm>
              <a:off x="5724128" y="2996952"/>
              <a:ext cx="1728192" cy="50405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Родительский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совет кла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сса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gray">
            <a:xfrm>
              <a:off x="3563888" y="2996952"/>
              <a:ext cx="2000264" cy="42862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НМС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AutoShape 9"/>
          <p:cNvSpPr>
            <a:spLocks noChangeArrowheads="1"/>
          </p:cNvSpPr>
          <p:nvPr/>
        </p:nvSpPr>
        <p:spPr bwMode="ltGray">
          <a:xfrm>
            <a:off x="7682750" y="2564904"/>
            <a:ext cx="1353746" cy="1224136"/>
          </a:xfrm>
          <a:prstGeom prst="roundRect">
            <a:avLst>
              <a:gd name="adj" fmla="val 16667"/>
            </a:avLst>
          </a:prstGeom>
          <a:solidFill>
            <a:srgbClr val="FDE9F1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ltGray">
          <a:xfrm>
            <a:off x="7718692" y="4005064"/>
            <a:ext cx="1317804" cy="1089240"/>
          </a:xfrm>
          <a:prstGeom prst="roundRect">
            <a:avLst>
              <a:gd name="adj" fmla="val 16667"/>
            </a:avLst>
          </a:prstGeom>
          <a:solidFill>
            <a:srgbClr val="FDE9F1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Выгнутая вниз стрелка 40">
            <a:hlinkClick r:id="rId3" action="ppaction://hlinkfile"/>
          </p:cNvPr>
          <p:cNvSpPr/>
          <p:nvPr/>
        </p:nvSpPr>
        <p:spPr>
          <a:xfrm rot="14867170">
            <a:off x="7840313" y="1584518"/>
            <a:ext cx="843190" cy="471279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 rot="16200000">
            <a:off x="152173" y="1817485"/>
            <a:ext cx="906309" cy="444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black">
          <a:xfrm>
            <a:off x="1115616" y="6237312"/>
            <a:ext cx="67687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образовательное пространство</a:t>
            </a:r>
            <a:endParaRPr lang="en-US" sz="2000" b="1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Выгнутая вниз стрелка 43"/>
          <p:cNvSpPr/>
          <p:nvPr/>
        </p:nvSpPr>
        <p:spPr>
          <a:xfrm rot="4478409">
            <a:off x="490376" y="5451959"/>
            <a:ext cx="978961" cy="4607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низ стрелка 45">
            <a:hlinkClick r:id="rId4" action="ppaction://hlinkfile"/>
          </p:cNvPr>
          <p:cNvSpPr/>
          <p:nvPr/>
        </p:nvSpPr>
        <p:spPr>
          <a:xfrm rot="6478739" flipV="1">
            <a:off x="7814389" y="5618604"/>
            <a:ext cx="839645" cy="445327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475656" y="2132856"/>
            <a:ext cx="6048672" cy="792088"/>
            <a:chOff x="1475656" y="2132856"/>
            <a:chExt cx="6048672" cy="648072"/>
          </a:xfrm>
          <a:solidFill>
            <a:srgbClr val="66CCFF"/>
          </a:solidFill>
        </p:grpSpPr>
        <p:sp>
          <p:nvSpPr>
            <p:cNvPr id="38" name="Блок-схема: альтернативный процесс 37"/>
            <p:cNvSpPr/>
            <p:nvPr/>
          </p:nvSpPr>
          <p:spPr>
            <a:xfrm>
              <a:off x="1475656" y="2132856"/>
              <a:ext cx="6048672" cy="648072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372" name="Text Box 28"/>
            <p:cNvSpPr txBox="1">
              <a:spLocks noChangeArrowheads="1"/>
            </p:cNvSpPr>
            <p:nvPr/>
          </p:nvSpPr>
          <p:spPr bwMode="black">
            <a:xfrm>
              <a:off x="3779912" y="2204864"/>
              <a:ext cx="1584176" cy="441340"/>
            </a:xfrm>
            <a:prstGeom prst="rect">
              <a:avLst/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Директор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gray">
            <a:xfrm>
              <a:off x="5796136" y="2204864"/>
              <a:ext cx="1584176" cy="50405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Совет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гимназии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gray">
            <a:xfrm>
              <a:off x="1619672" y="2204864"/>
              <a:ext cx="1872208" cy="49949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Педагогический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Совет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47664" y="4149080"/>
            <a:ext cx="5904656" cy="864096"/>
            <a:chOff x="1619672" y="4077072"/>
            <a:chExt cx="5904656" cy="8640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Блок-схема: альтернативный процесс 39"/>
            <p:cNvSpPr/>
            <p:nvPr/>
          </p:nvSpPr>
          <p:spPr>
            <a:xfrm>
              <a:off x="1619672" y="4077072"/>
              <a:ext cx="5904656" cy="864096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AutoShape 18"/>
            <p:cNvSpPr>
              <a:spLocks noChangeArrowheads="1"/>
            </p:cNvSpPr>
            <p:nvPr/>
          </p:nvSpPr>
          <p:spPr bwMode="gray">
            <a:xfrm>
              <a:off x="3491880" y="4365104"/>
              <a:ext cx="720080" cy="36004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НМО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AutoShape 18"/>
            <p:cNvSpPr>
              <a:spLocks noChangeArrowheads="1"/>
            </p:cNvSpPr>
            <p:nvPr/>
          </p:nvSpPr>
          <p:spPr bwMode="gray">
            <a:xfrm>
              <a:off x="4427984" y="4149080"/>
              <a:ext cx="1440160" cy="72008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Творческие,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проблемные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группы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18"/>
            <p:cNvSpPr>
              <a:spLocks noChangeArrowheads="1"/>
            </p:cNvSpPr>
            <p:nvPr/>
          </p:nvSpPr>
          <p:spPr bwMode="gray">
            <a:xfrm>
              <a:off x="6228184" y="4293096"/>
              <a:ext cx="1080120" cy="43204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Годичные 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команды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gray">
            <a:xfrm>
              <a:off x="1763688" y="4221088"/>
              <a:ext cx="1584176" cy="57606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Педагогический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консилиум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547664" y="5157192"/>
            <a:ext cx="5976664" cy="864096"/>
            <a:chOff x="1547664" y="5157192"/>
            <a:chExt cx="5976664" cy="8640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1547664" y="5157192"/>
              <a:ext cx="5976664" cy="864096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1763688" y="5301208"/>
              <a:ext cx="5688632" cy="576064"/>
              <a:chOff x="1763688" y="5157192"/>
              <a:chExt cx="5688632" cy="576064"/>
            </a:xfrm>
            <a:grpFill/>
          </p:grpSpPr>
          <p:sp>
            <p:nvSpPr>
              <p:cNvPr id="33" name="AutoShape 18"/>
              <p:cNvSpPr>
                <a:spLocks noChangeArrowheads="1"/>
              </p:cNvSpPr>
              <p:nvPr/>
            </p:nvSpPr>
            <p:spPr bwMode="gray">
              <a:xfrm>
                <a:off x="1763688" y="5157192"/>
                <a:ext cx="1080120" cy="504056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Совет</a:t>
                </a:r>
              </a:p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дела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AutoShape 18"/>
              <p:cNvSpPr>
                <a:spLocks noChangeArrowheads="1"/>
              </p:cNvSpPr>
              <p:nvPr/>
            </p:nvSpPr>
            <p:spPr bwMode="gray">
              <a:xfrm>
                <a:off x="4139952" y="5157192"/>
                <a:ext cx="1656184" cy="504056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Гимназическая </a:t>
                </a:r>
              </a:p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газета «</a:t>
                </a:r>
                <a:r>
                  <a:rPr lang="ru-RU" sz="1600" b="1" dirty="0" err="1" smtClean="0">
                    <a:latin typeface="Times New Roman" pitchFamily="18" charset="0"/>
                    <a:cs typeface="Times New Roman" pitchFamily="18" charset="0"/>
                  </a:rPr>
                  <a:t>МГИиЯ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»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utoShape 18"/>
              <p:cNvSpPr>
                <a:spLocks noChangeArrowheads="1"/>
              </p:cNvSpPr>
              <p:nvPr/>
            </p:nvSpPr>
            <p:spPr bwMode="gray">
              <a:xfrm>
                <a:off x="5868144" y="5157192"/>
                <a:ext cx="1584176" cy="576064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Гимназическое </a:t>
                </a:r>
              </a:p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телевидение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AutoShape 18"/>
              <p:cNvSpPr>
                <a:spLocks noChangeArrowheads="1"/>
              </p:cNvSpPr>
              <p:nvPr/>
            </p:nvSpPr>
            <p:spPr bwMode="gray">
              <a:xfrm>
                <a:off x="2987824" y="5157192"/>
                <a:ext cx="1008112" cy="576064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НОУ</a:t>
                </a:r>
              </a:p>
              <a:p>
                <a:pPr algn="ctr"/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«ГРАНИ»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Двойная стрелка вверх/вниз 66"/>
          <p:cNvSpPr/>
          <p:nvPr/>
        </p:nvSpPr>
        <p:spPr>
          <a:xfrm>
            <a:off x="4211960" y="2852936"/>
            <a:ext cx="145726" cy="218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верх/вниз 67"/>
          <p:cNvSpPr/>
          <p:nvPr/>
        </p:nvSpPr>
        <p:spPr>
          <a:xfrm>
            <a:off x="4211960" y="3789040"/>
            <a:ext cx="145726" cy="3543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верх/вниз 68"/>
          <p:cNvSpPr/>
          <p:nvPr/>
        </p:nvSpPr>
        <p:spPr>
          <a:xfrm>
            <a:off x="4211960" y="4869160"/>
            <a:ext cx="145726" cy="2743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28600"/>
            <a:ext cx="8229600" cy="563563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Локальные акты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683568" y="1772816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683568" y="1988840"/>
            <a:ext cx="35283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Положение о внутренней оценке качества образования</a:t>
            </a:r>
          </a:p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 Показатели ВСОКО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644008" y="1844824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676775" y="3694113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3779912" y="3284984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ВСОКО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4644008" y="1916832"/>
            <a:ext cx="35283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Положение о внутреннем мониторинге качества образования 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683568" y="4221088"/>
            <a:ext cx="35283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Положение о </a:t>
            </a:r>
            <a:r>
              <a:rPr lang="ru-RU" b="1" dirty="0" err="1" smtClean="0">
                <a:solidFill>
                  <a:srgbClr val="F8F8F8"/>
                </a:solidFill>
              </a:rPr>
              <a:t>внутришкольном</a:t>
            </a:r>
            <a:r>
              <a:rPr lang="ru-RU" b="1" dirty="0" smtClean="0">
                <a:solidFill>
                  <a:srgbClr val="F8F8F8"/>
                </a:solidFill>
              </a:rPr>
              <a:t> контроле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4788024" y="3789040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 smtClean="0">
                <a:solidFill>
                  <a:srgbClr val="F8F8F8"/>
                </a:solidFill>
              </a:rPr>
              <a:t>Положение о формах, порядке, периодичности текущего контроля и промежуточной аттестации</a:t>
            </a:r>
            <a:endParaRPr lang="en-US" b="1" dirty="0">
              <a:solidFill>
                <a:srgbClr val="F8F8F8"/>
              </a:solidFill>
            </a:endParaRPr>
          </a:p>
        </p:txBody>
      </p:sp>
      <p:pic>
        <p:nvPicPr>
          <p:cNvPr id="29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463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28600"/>
            <a:ext cx="8229600" cy="563563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ВСОКО гимназии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Line 129"/>
          <p:cNvSpPr>
            <a:spLocks noChangeShapeType="1"/>
          </p:cNvSpPr>
          <p:nvPr/>
        </p:nvSpPr>
        <p:spPr bwMode="gray">
          <a:xfrm>
            <a:off x="5702300" y="2308672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Rectangle 130"/>
          <p:cNvSpPr>
            <a:spLocks noChangeArrowheads="1"/>
          </p:cNvSpPr>
          <p:nvPr/>
        </p:nvSpPr>
        <p:spPr bwMode="auto">
          <a:xfrm>
            <a:off x="3059832" y="2060848"/>
            <a:ext cx="3689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A50021"/>
                </a:solidFill>
              </a:rPr>
              <a:t>сравнительно-аналитический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A50021"/>
                </a:solidFill>
              </a:rPr>
              <a:t> </a:t>
            </a:r>
            <a:r>
              <a:rPr lang="ru-RU" b="1" dirty="0">
                <a:solidFill>
                  <a:srgbClr val="A50021"/>
                </a:solidFill>
              </a:rPr>
              <a:t>подход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21510" name="Rectangle 131"/>
          <p:cNvSpPr>
            <a:spLocks noChangeArrowheads="1"/>
          </p:cNvSpPr>
          <p:nvPr/>
        </p:nvSpPr>
        <p:spPr bwMode="auto">
          <a:xfrm>
            <a:off x="6139858" y="3573016"/>
            <a:ext cx="2176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80808"/>
                </a:solidFill>
              </a:rPr>
              <a:t>взаимоуважение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11" name="Rectangle 132"/>
          <p:cNvSpPr>
            <a:spLocks noChangeArrowheads="1"/>
          </p:cNvSpPr>
          <p:nvPr/>
        </p:nvSpPr>
        <p:spPr bwMode="auto">
          <a:xfrm>
            <a:off x="6012160" y="4509120"/>
            <a:ext cx="246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80808"/>
                </a:solidFill>
              </a:rPr>
              <a:t>взаимообогащение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15" name="Oval 136"/>
          <p:cNvSpPr>
            <a:spLocks noChangeArrowheads="1"/>
          </p:cNvSpPr>
          <p:nvPr/>
        </p:nvSpPr>
        <p:spPr bwMode="gray">
          <a:xfrm>
            <a:off x="581025" y="2410272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827584" y="2708920"/>
            <a:ext cx="2378075" cy="2425700"/>
            <a:chOff x="579" y="1589"/>
            <a:chExt cx="1358" cy="1358"/>
          </a:xfrm>
        </p:grpSpPr>
        <p:sp>
          <p:nvSpPr>
            <p:cNvPr id="4826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6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6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798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7" name="Oval 141"/>
          <p:cNvSpPr>
            <a:spLocks noChangeArrowheads="1"/>
          </p:cNvSpPr>
          <p:nvPr/>
        </p:nvSpPr>
        <p:spPr bwMode="auto">
          <a:xfrm>
            <a:off x="404813" y="2226122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Line 142"/>
          <p:cNvSpPr>
            <a:spLocks noChangeShapeType="1"/>
          </p:cNvSpPr>
          <p:nvPr/>
        </p:nvSpPr>
        <p:spPr bwMode="gray">
          <a:xfrm>
            <a:off x="228600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43"/>
          <p:cNvSpPr>
            <a:spLocks noChangeShapeType="1"/>
          </p:cNvSpPr>
          <p:nvPr/>
        </p:nvSpPr>
        <p:spPr bwMode="gray">
          <a:xfrm>
            <a:off x="2005013" y="1986409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2574925" y="2208659"/>
            <a:ext cx="339725" cy="339725"/>
            <a:chOff x="2928" y="2208"/>
            <a:chExt cx="262" cy="262"/>
          </a:xfrm>
        </p:grpSpPr>
        <p:sp>
          <p:nvSpPr>
            <p:cNvPr id="48273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74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1" name="Rectangle 147"/>
          <p:cNvSpPr>
            <a:spLocks noChangeArrowheads="1"/>
          </p:cNvSpPr>
          <p:nvPr/>
        </p:nvSpPr>
        <p:spPr bwMode="black">
          <a:xfrm>
            <a:off x="2123728" y="1628800"/>
            <a:ext cx="2082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компетентность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22" name="Rectangle 148"/>
          <p:cNvSpPr>
            <a:spLocks noChangeArrowheads="1"/>
          </p:cNvSpPr>
          <p:nvPr/>
        </p:nvSpPr>
        <p:spPr bwMode="black">
          <a:xfrm>
            <a:off x="3059832" y="5373216"/>
            <a:ext cx="2081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открытость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23" name="Rectangle 149"/>
          <p:cNvSpPr>
            <a:spLocks noChangeArrowheads="1"/>
          </p:cNvSpPr>
          <p:nvPr/>
        </p:nvSpPr>
        <p:spPr bwMode="black">
          <a:xfrm>
            <a:off x="3635896" y="2924944"/>
            <a:ext cx="2081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объективность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24" name="Rectangle 150"/>
          <p:cNvSpPr>
            <a:spLocks noChangeArrowheads="1"/>
          </p:cNvSpPr>
          <p:nvPr/>
        </p:nvSpPr>
        <p:spPr bwMode="black">
          <a:xfrm>
            <a:off x="3923928" y="3717032"/>
            <a:ext cx="2081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регулярность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1525" name="Rectangle 151"/>
          <p:cNvSpPr>
            <a:spLocks noChangeArrowheads="1"/>
          </p:cNvSpPr>
          <p:nvPr/>
        </p:nvSpPr>
        <p:spPr bwMode="black">
          <a:xfrm>
            <a:off x="2483768" y="5877272"/>
            <a:ext cx="2081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080808"/>
                </a:solidFill>
              </a:rPr>
              <a:t>гласность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48280" name="Text Box 152"/>
          <p:cNvSpPr txBox="1">
            <a:spLocks noChangeArrowheads="1"/>
          </p:cNvSpPr>
          <p:nvPr/>
        </p:nvSpPr>
        <p:spPr bwMode="gray">
          <a:xfrm>
            <a:off x="971600" y="3717032"/>
            <a:ext cx="19875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8F8F8"/>
                </a:solidFill>
                <a:latin typeface="Times New Roman" pitchFamily="18" charset="0"/>
              </a:rPr>
              <a:t>ПРИНЦИПЫ</a:t>
            </a:r>
            <a:endParaRPr lang="en-US" sz="2000" b="1" dirty="0">
              <a:solidFill>
                <a:srgbClr val="F8F8F8"/>
              </a:solidFill>
              <a:latin typeface="Times New Roman" pitchFamily="18" charset="0"/>
            </a:endParaRPr>
          </a:p>
        </p:txBody>
      </p: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3286125" y="2913509"/>
            <a:ext cx="339725" cy="339725"/>
            <a:chOff x="2928" y="2208"/>
            <a:chExt cx="262" cy="262"/>
          </a:xfrm>
        </p:grpSpPr>
        <p:sp>
          <p:nvSpPr>
            <p:cNvPr id="48282" name="Oval 15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83" name="Oval 15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3517900" y="3681859"/>
            <a:ext cx="339725" cy="339725"/>
            <a:chOff x="2928" y="2208"/>
            <a:chExt cx="262" cy="262"/>
          </a:xfrm>
        </p:grpSpPr>
        <p:sp>
          <p:nvSpPr>
            <p:cNvPr id="48285" name="Oval 15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86" name="Oval 15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3276600" y="4497834"/>
            <a:ext cx="339725" cy="339725"/>
            <a:chOff x="2928" y="2208"/>
            <a:chExt cx="262" cy="262"/>
          </a:xfrm>
        </p:grpSpPr>
        <p:sp>
          <p:nvSpPr>
            <p:cNvPr id="48288" name="Oval 1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89" name="Oval 16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2651125" y="5120134"/>
            <a:ext cx="339725" cy="339725"/>
            <a:chOff x="2928" y="2208"/>
            <a:chExt cx="262" cy="262"/>
          </a:xfrm>
        </p:grpSpPr>
        <p:sp>
          <p:nvSpPr>
            <p:cNvPr id="48291" name="Oval 16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92" name="Oval 16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65"/>
          <p:cNvGrpSpPr>
            <a:grpSpLocks/>
          </p:cNvGrpSpPr>
          <p:nvPr/>
        </p:nvGrpSpPr>
        <p:grpSpPr bwMode="auto">
          <a:xfrm>
            <a:off x="5731573" y="2708722"/>
            <a:ext cx="180975" cy="180975"/>
            <a:chOff x="2928" y="2208"/>
            <a:chExt cx="262" cy="262"/>
          </a:xfrm>
        </p:grpSpPr>
        <p:sp>
          <p:nvSpPr>
            <p:cNvPr id="48294" name="Oval 16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95" name="Oval 167"/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168"/>
          <p:cNvGrpSpPr>
            <a:grpSpLocks/>
          </p:cNvGrpSpPr>
          <p:nvPr/>
        </p:nvGrpSpPr>
        <p:grpSpPr bwMode="auto">
          <a:xfrm>
            <a:off x="5731573" y="3662809"/>
            <a:ext cx="180975" cy="180975"/>
            <a:chOff x="2928" y="2208"/>
            <a:chExt cx="262" cy="262"/>
          </a:xfrm>
        </p:grpSpPr>
        <p:sp>
          <p:nvSpPr>
            <p:cNvPr id="48297" name="Oval 16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298" name="Oval 170"/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71"/>
          <p:cNvGrpSpPr>
            <a:grpSpLocks/>
          </p:cNvGrpSpPr>
          <p:nvPr/>
        </p:nvGrpSpPr>
        <p:grpSpPr bwMode="auto">
          <a:xfrm>
            <a:off x="5731573" y="4597847"/>
            <a:ext cx="180975" cy="180975"/>
            <a:chOff x="2928" y="2208"/>
            <a:chExt cx="262" cy="262"/>
          </a:xfrm>
        </p:grpSpPr>
        <p:sp>
          <p:nvSpPr>
            <p:cNvPr id="48300" name="Oval 17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301" name="Oval 173"/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2555776" y="2204864"/>
            <a:ext cx="339725" cy="339725"/>
            <a:chOff x="2928" y="2208"/>
            <a:chExt cx="262" cy="262"/>
          </a:xfrm>
        </p:grpSpPr>
        <p:sp>
          <p:nvSpPr>
            <p:cNvPr id="50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2" name="Group 144"/>
          <p:cNvGrpSpPr>
            <a:grpSpLocks/>
          </p:cNvGrpSpPr>
          <p:nvPr/>
        </p:nvGrpSpPr>
        <p:grpSpPr bwMode="auto">
          <a:xfrm>
            <a:off x="1619672" y="1844824"/>
            <a:ext cx="339725" cy="339725"/>
            <a:chOff x="2928" y="2208"/>
            <a:chExt cx="262" cy="262"/>
          </a:xfrm>
        </p:grpSpPr>
        <p:sp>
          <p:nvSpPr>
            <p:cNvPr id="54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44"/>
          <p:cNvGrpSpPr>
            <a:grpSpLocks/>
          </p:cNvGrpSpPr>
          <p:nvPr/>
        </p:nvGrpSpPr>
        <p:grpSpPr bwMode="auto">
          <a:xfrm>
            <a:off x="1907704" y="5733256"/>
            <a:ext cx="339725" cy="339725"/>
            <a:chOff x="2928" y="2208"/>
            <a:chExt cx="262" cy="262"/>
          </a:xfrm>
        </p:grpSpPr>
        <p:sp>
          <p:nvSpPr>
            <p:cNvPr id="57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9" name="Rectangle 148"/>
          <p:cNvSpPr>
            <a:spLocks noChangeArrowheads="1"/>
          </p:cNvSpPr>
          <p:nvPr/>
        </p:nvSpPr>
        <p:spPr bwMode="black">
          <a:xfrm>
            <a:off x="3635896" y="4581128"/>
            <a:ext cx="20812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b="1" dirty="0" smtClean="0">
                <a:solidFill>
                  <a:srgbClr val="A50021"/>
                </a:solidFill>
              </a:rPr>
              <a:t>методическая</a:t>
            </a:r>
          </a:p>
          <a:p>
            <a:r>
              <a:rPr lang="ru-RU" b="1" dirty="0" smtClean="0">
                <a:solidFill>
                  <a:srgbClr val="A50021"/>
                </a:solidFill>
              </a:rPr>
              <a:t>направленность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60" name="Rectangle 131"/>
          <p:cNvSpPr>
            <a:spLocks noChangeArrowheads="1"/>
          </p:cNvSpPr>
          <p:nvPr/>
        </p:nvSpPr>
        <p:spPr bwMode="auto">
          <a:xfrm>
            <a:off x="5940152" y="2708920"/>
            <a:ext cx="2649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080808"/>
                </a:solidFill>
              </a:rPr>
              <a:t>доброжелательность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63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846" y="188640"/>
            <a:ext cx="14463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16832"/>
          <a:ext cx="8424935" cy="3568182"/>
        </p:xfrm>
        <a:graphic>
          <a:graphicData uri="http://schemas.openxmlformats.org/drawingml/2006/table">
            <a:tbl>
              <a:tblPr/>
              <a:tblGrid>
                <a:gridCol w="836519"/>
                <a:gridCol w="1314529"/>
                <a:gridCol w="3405825"/>
                <a:gridCol w="1434031"/>
                <a:gridCol w="1434031"/>
              </a:tblGrid>
              <a:tr h="360040">
                <a:tc row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уровни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Позиция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ОП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резюме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2013</a:t>
                      </a:r>
                      <a:endParaRPr lang="ru-RU" sz="1800" b="1" kern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2015</a:t>
                      </a:r>
                      <a:endParaRPr lang="ru-RU" sz="1800" b="1" kern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55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прохожий</a:t>
                      </a:r>
                      <a:endParaRPr lang="ru-RU" sz="180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 видит проблем, равнодушен</a:t>
                      </a:r>
                      <a:endParaRPr lang="ru-RU" sz="180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55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80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посетитель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проблему видит, критикует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80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55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участник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видит и пытается решить проблему</a:t>
                      </a:r>
                      <a:endParaRPr lang="ru-RU" sz="18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25%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957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партнер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активно и ответственно принимает участие в решении проблемы</a:t>
                      </a:r>
                      <a:endParaRPr lang="ru-RU" sz="1800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75%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539552" y="-171400"/>
            <a:ext cx="6818530" cy="12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 dirty="0" smtClean="0">
              <a:solidFill>
                <a:srgbClr val="A500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уровня включенности педагогов в ОП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18398" cy="16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340764"/>
          <a:ext cx="8964489" cy="5400876"/>
        </p:xfrm>
        <a:graphic>
          <a:graphicData uri="http://schemas.openxmlformats.org/drawingml/2006/table">
            <a:tbl>
              <a:tblPr/>
              <a:tblGrid>
                <a:gridCol w="6172271"/>
                <a:gridCol w="1396109"/>
                <a:gridCol w="1396109"/>
              </a:tblGrid>
              <a:tr h="2021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Характеристики уровня развития коллектива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2013г.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Ценностно-ориентационная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зрелость коллектива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88%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90%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ориентированность на текущие достижения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ориентированность на развитие способов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92%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ориентированность на саморазвитие учителей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92%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8318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2. Организованность коллектива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84%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87%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ответственность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сработанность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88%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включенность членов коллектива  в управление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87%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83185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3. Сплоченность коллектива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85%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87%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единство ориентаций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88%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совместимость членов коллектива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88%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потенциальная стабильность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84%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76683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ровня развития педагогического коллектива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610" y="0"/>
            <a:ext cx="14463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8572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700" kern="1200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Самооценка профессиональных способностей</a:t>
            </a:r>
            <a:br>
              <a:rPr lang="ru-RU" sz="2700" kern="1200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kern="1200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инновационной деятельности</a:t>
            </a:r>
            <a:br>
              <a:rPr lang="ru-RU" sz="2700" kern="1200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700" kern="1200" dirty="0">
              <a:solidFill>
                <a:srgbClr val="A500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16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123728" y="3861048"/>
          <a:ext cx="4824536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5197" y="1665962"/>
            <a:ext cx="833330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овладению методологией творческой деятельности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Владение методами педагогического исследования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созданию авторской концепции, технологии деятельности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планированию экспериментальной работы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организации эксперимента в гимназии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коррекции, перестройке деятельности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аккумулировать и использовать опыт творческой деятельности педагогов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сотрудничеству и взаимопомощи в творческой деятельности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творчески разрешать конфликты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271141" y="1737970"/>
            <a:ext cx="360040" cy="2160240"/>
            <a:chOff x="352712" y="1566536"/>
            <a:chExt cx="151840" cy="209794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52712" y="1566536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6640" y="1821456"/>
              <a:ext cx="144000" cy="144000"/>
            </a:xfrm>
            <a:prstGeom prst="rect">
              <a:avLst/>
            </a:prstGeom>
            <a:solidFill>
              <a:srgbClr val="92D050"/>
            </a:solidFill>
            <a:ln w="31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712" y="2051136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2712" y="2300240"/>
              <a:ext cx="144000" cy="144000"/>
            </a:xfrm>
            <a:prstGeom prst="rect">
              <a:avLst/>
            </a:prstGeom>
            <a:solidFill>
              <a:srgbClr val="C00000"/>
            </a:solidFill>
            <a:ln w="31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6640" y="2555160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2712" y="2784840"/>
              <a:ext cx="144000" cy="144000"/>
            </a:xfrm>
            <a:prstGeom prst="rect">
              <a:avLst/>
            </a:prstGeom>
            <a:ln w="31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6624" y="3035880"/>
              <a:ext cx="144000" cy="144000"/>
            </a:xfrm>
            <a:prstGeom prst="rect">
              <a:avLst/>
            </a:prstGeom>
            <a:solidFill>
              <a:srgbClr val="99CC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0552" y="3290800"/>
              <a:ext cx="144000" cy="144000"/>
            </a:xfrm>
            <a:prstGeom prst="rect">
              <a:avLst/>
            </a:prstGeom>
            <a:solidFill>
              <a:srgbClr val="FF99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6624" y="3520480"/>
              <a:ext cx="144000" cy="144000"/>
            </a:xfrm>
            <a:prstGeom prst="rect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cdb2004165l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1866</TotalTime>
  <Words>676</Words>
  <Application>Microsoft Office PowerPoint</Application>
  <PresentationFormat>Экран (4:3)</PresentationFormat>
  <Paragraphs>246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cdb2004165l</vt:lpstr>
      <vt:lpstr>Image</vt:lpstr>
      <vt:lpstr>Слайд 1</vt:lpstr>
      <vt:lpstr>Качество образования</vt:lpstr>
      <vt:lpstr>Уровни управления качеством образования  в гимназии</vt:lpstr>
      <vt:lpstr>Модель ВСОКО  МОУ «Гимназия иностранных языков» г.Ухты</vt:lpstr>
      <vt:lpstr>Локальные акты</vt:lpstr>
      <vt:lpstr>Принципы ВСОКО гимназии</vt:lpstr>
      <vt:lpstr>Слайд 7</vt:lpstr>
      <vt:lpstr>Слайд 8</vt:lpstr>
      <vt:lpstr>  Самооценка профессиональных способностей  к инновационной деятельности </vt:lpstr>
      <vt:lpstr>Оценка готовности педагогов к реализации ФГОС</vt:lpstr>
      <vt:lpstr> Карта оценки эффективности  урока, реализующего  системно - деятельностный подход и формирование УУД  </vt:lpstr>
      <vt:lpstr>Оценка эффективности  урока, реализующего  системно - деятельностный подход</vt:lpstr>
      <vt:lpstr>Слайд 13</vt:lpstr>
      <vt:lpstr>Результативность модели ВСОКО гимназии</vt:lpstr>
      <vt:lpstr>Добро пожаловать!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Разработка изменений  в образовательной  системе ОУ  через проекты</dc:title>
  <dc:creator>Нина Александровна</dc:creator>
  <cp:lastModifiedBy>Нина Александровна</cp:lastModifiedBy>
  <cp:revision>241</cp:revision>
  <dcterms:created xsi:type="dcterms:W3CDTF">2014-03-07T06:36:46Z</dcterms:created>
  <dcterms:modified xsi:type="dcterms:W3CDTF">2015-12-11T09:55:09Z</dcterms:modified>
</cp:coreProperties>
</file>